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301" r:id="rId11"/>
    <p:sldId id="302" r:id="rId12"/>
    <p:sldId id="280" r:id="rId13"/>
    <p:sldId id="295" r:id="rId14"/>
    <p:sldId id="296" r:id="rId15"/>
    <p:sldId id="289" r:id="rId16"/>
    <p:sldId id="297" r:id="rId17"/>
    <p:sldId id="271" r:id="rId18"/>
    <p:sldId id="298" r:id="rId19"/>
    <p:sldId id="294" r:id="rId20"/>
    <p:sldId id="299" r:id="rId21"/>
    <p:sldId id="288" r:id="rId22"/>
    <p:sldId id="287" r:id="rId23"/>
    <p:sldId id="286" r:id="rId24"/>
    <p:sldId id="283" r:id="rId25"/>
    <p:sldId id="282" r:id="rId26"/>
    <p:sldId id="281" r:id="rId27"/>
    <p:sldId id="277" r:id="rId28"/>
    <p:sldId id="290" r:id="rId29"/>
    <p:sldId id="278" r:id="rId30"/>
    <p:sldId id="291" r:id="rId31"/>
    <p:sldId id="279" r:id="rId32"/>
    <p:sldId id="292" r:id="rId33"/>
    <p:sldId id="303" r:id="rId34"/>
    <p:sldId id="304" r:id="rId35"/>
    <p:sldId id="305" r:id="rId36"/>
    <p:sldId id="306" r:id="rId37"/>
    <p:sldId id="313" r:id="rId38"/>
    <p:sldId id="312" r:id="rId39"/>
    <p:sldId id="314" r:id="rId40"/>
    <p:sldId id="311" r:id="rId41"/>
    <p:sldId id="307" r:id="rId42"/>
    <p:sldId id="308" r:id="rId43"/>
    <p:sldId id="309" r:id="rId44"/>
    <p:sldId id="310" r:id="rId45"/>
    <p:sldId id="315" r:id="rId46"/>
    <p:sldId id="267" r:id="rId47"/>
  </p:sldIdLst>
  <p:sldSz cx="12192000" cy="6858000"/>
  <p:notesSz cx="13716000" cy="24384000"/>
  <p:embeddedFontLst>
    <p:embeddedFont>
      <p:font typeface="Arial Black" panose="020B0A04020102020204" pitchFamily="34" charset="0"/>
      <p:regular r:id="rId49"/>
      <p:bold r:id="rId50"/>
    </p:embeddedFont>
    <p:embeddedFont>
      <p:font typeface="EB Garamond" panose="000005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456">
          <p15:clr>
            <a:srgbClr val="A4A3A4"/>
          </p15:clr>
        </p15:guide>
        <p15:guide id="3" orient="horz" pos="2616">
          <p15:clr>
            <a:srgbClr val="A4A3A4"/>
          </p15:clr>
        </p15:guide>
        <p15:guide id="4" orient="horz" pos="3264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2136">
          <p15:clr>
            <a:srgbClr val="A4A3A4"/>
          </p15:clr>
        </p15:guide>
        <p15:guide id="7" orient="horz" pos="4008">
          <p15:clr>
            <a:srgbClr val="A4A3A4"/>
          </p15:clr>
        </p15:guide>
        <p15:guide id="8" orient="horz" pos="1152">
          <p15:clr>
            <a:srgbClr val="A4A3A4"/>
          </p15:clr>
        </p15:guide>
        <p15:guide id="9" orient="horz" pos="2352">
          <p15:clr>
            <a:srgbClr val="A4A3A4"/>
          </p15:clr>
        </p15:guide>
        <p15:guide id="10" orient="horz" pos="1512">
          <p15:clr>
            <a:srgbClr val="A4A3A4"/>
          </p15:clr>
        </p15:guide>
        <p15:guide id="11" pos="7680">
          <p15:clr>
            <a:srgbClr val="A4A3A4"/>
          </p15:clr>
        </p15:guide>
        <p15:guide id="12" pos="6696">
          <p15:clr>
            <a:srgbClr val="A4A3A4"/>
          </p15:clr>
        </p15:guide>
        <p15:guide id="13" pos="1008">
          <p15:clr>
            <a:srgbClr val="A4A3A4"/>
          </p15:clr>
        </p15:guide>
        <p15:guide id="14" pos="1584">
          <p15:clr>
            <a:srgbClr val="A4A3A4"/>
          </p15:clr>
        </p15:guide>
        <p15:guide id="15" pos="2136">
          <p15:clr>
            <a:srgbClr val="A4A3A4"/>
          </p15:clr>
        </p15:guide>
        <p15:guide id="16" pos="2760">
          <p15:clr>
            <a:srgbClr val="A4A3A4"/>
          </p15:clr>
        </p15:guide>
        <p15:guide id="17" pos="3288">
          <p15:clr>
            <a:srgbClr val="A4A3A4"/>
          </p15:clr>
        </p15:guide>
        <p15:guide id="18" pos="4032">
          <p15:clr>
            <a:srgbClr val="A4A3A4"/>
          </p15:clr>
        </p15:guide>
        <p15:guide id="19" pos="4392">
          <p15:clr>
            <a:srgbClr val="A4A3A4"/>
          </p15:clr>
        </p15:guide>
        <p15:guide id="20" pos="4944">
          <p15:clr>
            <a:srgbClr val="A4A3A4"/>
          </p15:clr>
        </p15:guide>
        <p15:guide id="21" pos="5544">
          <p15:clr>
            <a:srgbClr val="A4A3A4"/>
          </p15:clr>
        </p15:guide>
        <p15:guide id="22" pos="6072">
          <p15:clr>
            <a:srgbClr val="A4A3A4"/>
          </p15:clr>
        </p15:guide>
        <p15:guide id="23" orient="horz" pos="2448">
          <p15:clr>
            <a:srgbClr val="A4A3A4"/>
          </p15:clr>
        </p15:guide>
        <p15:guide id="24" orient="horz" pos="960">
          <p15:clr>
            <a:srgbClr val="A4A3A4"/>
          </p15:clr>
        </p15:guide>
        <p15:guide id="25" pos="5256">
          <p15:clr>
            <a:srgbClr val="A4A3A4"/>
          </p15:clr>
        </p15:guide>
        <p15:guide id="26" pos="72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024B50-08DE-4AC5-9C5C-D236C274D8EC}">
  <a:tblStyle styleId="{4E024B50-08DE-4AC5-9C5C-D236C274D8EC}" styleName="Table_0">
    <a:wholeTbl>
      <a:tcTxStyle b="off" i="off">
        <a:font>
          <a:latin typeface="Sabon Next LT"/>
          <a:ea typeface="Sabon Next LT"/>
          <a:cs typeface="Sabon Next L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2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116" y="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22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5338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343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9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539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1837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2850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830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221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320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640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071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124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7074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940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880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705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796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3699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75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107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2295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6575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4214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519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4500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252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926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924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31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0801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435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7994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050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 descr="preencoded.png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600201" y="1153228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2795588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lvl="0" algn="ctr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hart">
  <p:cSld name="Title and Char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body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able">
  <p:cSld name="Title and Tabl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9866106" y="0"/>
            <a:ext cx="2325894" cy="2180854"/>
          </a:xfrm>
          <a:custGeom>
            <a:avLst/>
            <a:gdLst/>
            <a:ahLst/>
            <a:cxnLst/>
            <a:rect l="l" t="t" r="r" b="b"/>
            <a:pathLst>
              <a:path w="2325894" h="2180854" extrusionOk="0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body" idx="1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•"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4">
  <p:cSld name="Team x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3"/>
          <p:cNvSpPr>
            <a:spLocks noGrp="1"/>
          </p:cNvSpPr>
          <p:nvPr>
            <p:ph type="pic" idx="2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3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>
            <a:spLocks noGrp="1"/>
          </p:cNvSpPr>
          <p:nvPr>
            <p:ph type="pic" idx="4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5" name="Google Shape;125;p13"/>
          <p:cNvSpPr txBox="1">
            <a:spLocks noGrp="1"/>
          </p:cNvSpPr>
          <p:nvPr>
            <p:ph type="body" idx="5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body" idx="6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>
            <a:spLocks noGrp="1"/>
          </p:cNvSpPr>
          <p:nvPr>
            <p:ph type="pic" idx="7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28" name="Google Shape;128;p13"/>
          <p:cNvSpPr txBox="1">
            <a:spLocks noGrp="1"/>
          </p:cNvSpPr>
          <p:nvPr>
            <p:ph type="body" idx="8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body" idx="9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>
            <a:spLocks noGrp="1"/>
          </p:cNvSpPr>
          <p:nvPr>
            <p:ph type="pic" idx="1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1" name="Google Shape;131;p13"/>
          <p:cNvSpPr txBox="1">
            <a:spLocks noGrp="1"/>
          </p:cNvSpPr>
          <p:nvPr>
            <p:ph type="body" idx="14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43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5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x8">
  <p:cSld name="Team x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14"/>
          <p:cNvSpPr>
            <a:spLocks noGrp="1"/>
          </p:cNvSpPr>
          <p:nvPr>
            <p:ph type="pic" idx="2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38" name="Google Shape;138;p14"/>
          <p:cNvSpPr txBox="1">
            <a:spLocks noGrp="1"/>
          </p:cNvSpPr>
          <p:nvPr>
            <p:ph type="body" idx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3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>
            <a:spLocks noGrp="1"/>
          </p:cNvSpPr>
          <p:nvPr>
            <p:ph type="pic" idx="4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1" name="Google Shape;141;p14"/>
          <p:cNvSpPr txBox="1">
            <a:spLocks noGrp="1"/>
          </p:cNvSpPr>
          <p:nvPr>
            <p:ph type="body" idx="5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6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>
            <a:spLocks noGrp="1"/>
          </p:cNvSpPr>
          <p:nvPr>
            <p:ph type="pic" idx="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4" name="Google Shape;144;p14"/>
          <p:cNvSpPr txBox="1">
            <a:spLocks noGrp="1"/>
          </p:cNvSpPr>
          <p:nvPr>
            <p:ph type="body" idx="8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body" idx="9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>
            <a:spLocks noGrp="1"/>
          </p:cNvSpPr>
          <p:nvPr>
            <p:ph type="pic" idx="13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47" name="Google Shape;147;p14"/>
          <p:cNvSpPr txBox="1">
            <a:spLocks noGrp="1"/>
          </p:cNvSpPr>
          <p:nvPr>
            <p:ph type="body" idx="14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body" idx="15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4"/>
          <p:cNvSpPr>
            <a:spLocks noGrp="1"/>
          </p:cNvSpPr>
          <p:nvPr>
            <p:ph type="pic" idx="16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0" name="Google Shape;150;p14"/>
          <p:cNvSpPr txBox="1">
            <a:spLocks noGrp="1"/>
          </p:cNvSpPr>
          <p:nvPr>
            <p:ph type="body" idx="17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18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4"/>
          <p:cNvSpPr>
            <a:spLocks noGrp="1"/>
          </p:cNvSpPr>
          <p:nvPr>
            <p:ph type="pic" idx="19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3" name="Google Shape;153;p14"/>
          <p:cNvSpPr txBox="1">
            <a:spLocks noGrp="1"/>
          </p:cNvSpPr>
          <p:nvPr>
            <p:ph type="body" idx="20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body" idx="2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>
            <a:spLocks noGrp="1"/>
          </p:cNvSpPr>
          <p:nvPr>
            <p:ph type="pic" idx="22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6" name="Google Shape;156;p14"/>
          <p:cNvSpPr txBox="1">
            <a:spLocks noGrp="1"/>
          </p:cNvSpPr>
          <p:nvPr>
            <p:ph type="body" idx="23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body" idx="24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>
            <a:spLocks noGrp="1"/>
          </p:cNvSpPr>
          <p:nvPr>
            <p:ph type="pic" idx="25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rgbClr val="E3E5BC"/>
          </a:solidFill>
          <a:ln>
            <a:noFill/>
          </a:ln>
        </p:spPr>
      </p:sp>
      <p:sp>
        <p:nvSpPr>
          <p:cNvPr id="159" name="Google Shape;159;p14"/>
          <p:cNvSpPr txBox="1">
            <a:spLocks noGrp="1"/>
          </p:cNvSpPr>
          <p:nvPr>
            <p:ph type="body" idx="26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155425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4"/>
          <p:cNvSpPr txBox="1">
            <a:spLocks noGrp="1"/>
          </p:cNvSpPr>
          <p:nvPr>
            <p:ph type="body" idx="27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">
  <p:cSld name="5 Colum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/>
          <p:nvPr/>
        </p:nvSpPr>
        <p:spPr>
          <a:xfrm>
            <a:off x="685338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5116484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5" name="Google Shape;165;p15"/>
          <p:cNvSpPr/>
          <p:nvPr/>
        </p:nvSpPr>
        <p:spPr>
          <a:xfrm>
            <a:off x="9547629" y="3796480"/>
            <a:ext cx="2011680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6" name="Google Shape;166;p15"/>
          <p:cNvSpPr/>
          <p:nvPr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rgbClr val="DCE6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7" name="Google Shape;167;p15"/>
          <p:cNvSpPr txBox="1"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5"/>
          <p:cNvSpPr>
            <a:spLocks noGrp="1"/>
          </p:cNvSpPr>
          <p:nvPr>
            <p:ph type="pic" idx="2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2" name="Google Shape;172;p15"/>
          <p:cNvSpPr txBox="1">
            <a:spLocks noGrp="1"/>
          </p:cNvSpPr>
          <p:nvPr>
            <p:ph type="body" idx="3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5"/>
          <p:cNvSpPr txBox="1">
            <a:spLocks noGrp="1"/>
          </p:cNvSpPr>
          <p:nvPr>
            <p:ph type="body" idx="4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4" name="Google Shape;174;p15"/>
          <p:cNvSpPr>
            <a:spLocks noGrp="1"/>
          </p:cNvSpPr>
          <p:nvPr>
            <p:ph type="pic" idx="5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75" name="Google Shape;175;p15"/>
          <p:cNvSpPr txBox="1">
            <a:spLocks noGrp="1"/>
          </p:cNvSpPr>
          <p:nvPr>
            <p:ph type="body" idx="6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body" idx="7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7" name="Google Shape;177;p15"/>
          <p:cNvSpPr>
            <a:spLocks noGrp="1"/>
          </p:cNvSpPr>
          <p:nvPr>
            <p:ph type="pic" idx="8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78" name="Google Shape;178;p15"/>
          <p:cNvSpPr txBox="1">
            <a:spLocks noGrp="1"/>
          </p:cNvSpPr>
          <p:nvPr>
            <p:ph type="body" idx="9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5"/>
          <p:cNvSpPr txBox="1">
            <a:spLocks noGrp="1"/>
          </p:cNvSpPr>
          <p:nvPr>
            <p:ph type="body" idx="13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0" name="Google Shape;180;p15"/>
          <p:cNvSpPr>
            <a:spLocks noGrp="1"/>
          </p:cNvSpPr>
          <p:nvPr>
            <p:ph type="pic" idx="14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181" name="Google Shape;181;p15"/>
          <p:cNvSpPr txBox="1">
            <a:spLocks noGrp="1"/>
          </p:cNvSpPr>
          <p:nvPr>
            <p:ph type="body" idx="15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5"/>
          <p:cNvSpPr txBox="1">
            <a:spLocks noGrp="1"/>
          </p:cNvSpPr>
          <p:nvPr>
            <p:ph type="body" idx="16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3" name="Google Shape;183;p15"/>
          <p:cNvSpPr>
            <a:spLocks noGrp="1"/>
          </p:cNvSpPr>
          <p:nvPr>
            <p:ph type="pic" idx="17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184" name="Google Shape;184;p15"/>
          <p:cNvSpPr txBox="1">
            <a:spLocks noGrp="1"/>
          </p:cNvSpPr>
          <p:nvPr>
            <p:ph type="body" idx="18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 descr="preencoded.png"/>
          <p:cNvSpPr/>
          <p:nvPr/>
        </p:nvSpPr>
        <p:spPr>
          <a:xfrm>
            <a:off x="8758238" y="-14287"/>
            <a:ext cx="3433763" cy="3452812"/>
          </a:xfrm>
          <a:custGeom>
            <a:avLst/>
            <a:gdLst/>
            <a:ahLst/>
            <a:cxnLst/>
            <a:rect l="l" t="t" r="r" b="b"/>
            <a:pathLst>
              <a:path w="3433763" h="3452812" extrusionOk="0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" name="Google Shape;187;p16" descr="preencoded.png"/>
          <p:cNvSpPr/>
          <p:nvPr/>
        </p:nvSpPr>
        <p:spPr>
          <a:xfrm>
            <a:off x="8758238" y="3438525"/>
            <a:ext cx="3433763" cy="3433762"/>
          </a:xfrm>
          <a:custGeom>
            <a:avLst/>
            <a:gdLst/>
            <a:ahLst/>
            <a:cxnLst/>
            <a:rect l="l" t="t" r="r" b="b"/>
            <a:pathLst>
              <a:path w="3433763" h="3433762" extrusionOk="0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8" name="Google Shape;188;p16" descr="preencoded.png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9" name="Google Shape;189;p16" descr="preencoded.png"/>
          <p:cNvSpPr/>
          <p:nvPr/>
        </p:nvSpPr>
        <p:spPr>
          <a:xfrm rot="10800000" flipH="1">
            <a:off x="-20086" y="4580051"/>
            <a:ext cx="2277948" cy="2277948"/>
          </a:xfrm>
          <a:custGeom>
            <a:avLst/>
            <a:gdLst/>
            <a:ahLst/>
            <a:cxnLst/>
            <a:rect l="l" t="t" r="r" b="b"/>
            <a:pathLst>
              <a:path w="2277948" h="2277948" extrusionOk="0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0" name="Google Shape;190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 descr="preencoded.png"/>
          <p:cNvSpPr/>
          <p:nvPr/>
        </p:nvSpPr>
        <p:spPr>
          <a:xfrm>
            <a:off x="1707959" y="5667616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16"/>
          <p:cNvSpPr txBox="1"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body" idx="1"/>
          </p:nvPr>
        </p:nvSpPr>
        <p:spPr>
          <a:xfrm>
            <a:off x="1508760" y="2837688"/>
            <a:ext cx="5879592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98" name="Google Shape;198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7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0" name="Google Shape;200;p17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body" idx="1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17"/>
          <p:cNvSpPr txBox="1">
            <a:spLocks noGrp="1"/>
          </p:cNvSpPr>
          <p:nvPr>
            <p:ph type="body" idx="2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9" name="Google Shape;209;p18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0" name="Google Shape;210;p18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5" name="Google Shape;215;p19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8" name="Google Shape;18;p3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21" name="Google Shape;21;p3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3" name="Google Shape;23;p3" descr="preencoded.png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499616" y="2770632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5234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2062836" y="686475"/>
            <a:ext cx="7774629" cy="6193018"/>
          </a:xfrm>
          <a:custGeom>
            <a:avLst/>
            <a:gdLst/>
            <a:ahLst/>
            <a:cxnLst/>
            <a:rect l="l" t="t" r="r" b="b"/>
            <a:pathLst>
              <a:path w="7774629" h="6193018" extrusionOk="0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rgbClr val="F8E7E7">
              <a:alpha val="9882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" name="Google Shape;28;p4"/>
          <p:cNvSpPr/>
          <p:nvPr/>
        </p:nvSpPr>
        <p:spPr>
          <a:xfrm>
            <a:off x="7610252" y="1"/>
            <a:ext cx="2273668" cy="3147998"/>
          </a:xfrm>
          <a:custGeom>
            <a:avLst/>
            <a:gdLst/>
            <a:ahLst/>
            <a:cxnLst/>
            <a:rect l="l" t="t" r="r" b="b"/>
            <a:pathLst>
              <a:path w="2273668" h="3147998" extrusionOk="0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9883919" y="2"/>
            <a:ext cx="2254928" cy="3141557"/>
          </a:xfrm>
          <a:custGeom>
            <a:avLst/>
            <a:gdLst/>
            <a:ahLst/>
            <a:cxnLst/>
            <a:rect l="l" t="t" r="r" b="b"/>
            <a:pathLst>
              <a:path w="2254928" h="3141557" extrusionOk="0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8395730" y="2"/>
            <a:ext cx="2959203" cy="2352793"/>
          </a:xfrm>
          <a:custGeom>
            <a:avLst/>
            <a:gdLst/>
            <a:ahLst/>
            <a:cxnLst/>
            <a:rect l="l" t="t" r="r" b="b"/>
            <a:pathLst>
              <a:path w="2959203" h="2352793" extrusionOk="0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1390854" y="3130662"/>
            <a:ext cx="3106248" cy="3748831"/>
          </a:xfrm>
          <a:custGeom>
            <a:avLst/>
            <a:gdLst/>
            <a:ahLst/>
            <a:cxnLst/>
            <a:rect l="l" t="t" r="r" b="b"/>
            <a:pathLst>
              <a:path w="3106248" h="3748831" extrusionOk="0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0" y="3130661"/>
            <a:ext cx="1400640" cy="3748832"/>
          </a:xfrm>
          <a:custGeom>
            <a:avLst/>
            <a:gdLst/>
            <a:ahLst/>
            <a:cxnLst/>
            <a:rect l="l" t="t" r="r" b="b"/>
            <a:pathLst>
              <a:path w="1400640" h="3748832" extrusionOk="0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3427336"/>
            <a:ext cx="3430200" cy="3430665"/>
          </a:xfrm>
          <a:custGeom>
            <a:avLst/>
            <a:gdLst/>
            <a:ahLst/>
            <a:cxnLst/>
            <a:rect l="l" t="t" r="r" b="b"/>
            <a:pathLst>
              <a:path w="3430200" h="3430665" extrusionOk="0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1" y="1"/>
            <a:ext cx="3423785" cy="3437345"/>
          </a:xfrm>
          <a:custGeom>
            <a:avLst/>
            <a:gdLst/>
            <a:ahLst/>
            <a:cxnLst/>
            <a:rect l="l" t="t" r="r" b="b"/>
            <a:pathLst>
              <a:path w="3423785" h="3437345" extrusionOk="0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4224528" y="2276856"/>
            <a:ext cx="676656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4224528" y="3222752"/>
            <a:ext cx="6766560" cy="2700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224528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" y="869"/>
            <a:ext cx="3423785" cy="3436477"/>
          </a:xfrm>
          <a:custGeom>
            <a:avLst/>
            <a:gdLst/>
            <a:ahLst/>
            <a:cxnLst/>
            <a:rect l="l" t="t" r="r" b="b"/>
            <a:pathLst>
              <a:path w="3423785" h="3436477" extrusionOk="0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  <a:defRPr sz="33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54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0"/>
              <a:buNone/>
              <a:defRPr sz="10000" b="1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 descr="preencoded.png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0" name="Google Shape;50;p6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1" name="Google Shape;51;p6" descr="preencoded.png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2" name="Google Shape;52;p6"/>
          <p:cNvSpPr/>
          <p:nvPr/>
        </p:nvSpPr>
        <p:spPr>
          <a:xfrm flipH="1">
            <a:off x="2535251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3" name="Google Shape;53;p6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7" name="Google Shape;57;p7" descr="preencoded.png"/>
          <p:cNvSpPr/>
          <p:nvPr/>
        </p:nvSpPr>
        <p:spPr>
          <a:xfrm>
            <a:off x="7538626" y="13142"/>
            <a:ext cx="4653374" cy="6831717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8" name="Google Shape;58;p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>
            <a:lvl1pPr lv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 descr="preencoded.png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4" name="Google Shape;64;p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6" name="Google Shape;66;p8" descr="preencoded.png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67" name="Google Shape;67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Char char="•"/>
              <a:defRPr sz="1500"/>
            </a:lvl1pPr>
            <a:lvl2pPr marL="914400" lvl="1" indent="-3111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300"/>
              <a:buChar char="•"/>
              <a:defRPr sz="1300"/>
            </a:lvl2pPr>
            <a:lvl3pPr marL="1371600" lvl="2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3pPr>
            <a:lvl4pPr marL="1828800" lvl="3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4pPr>
            <a:lvl5pPr marL="2286000" lvl="4" indent="-30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•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9"/>
          <p:cNvSpPr>
            <a:spLocks noGrp="1"/>
          </p:cNvSpPr>
          <p:nvPr>
            <p:ph type="pic" idx="2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79" name="Google Shape;79;p9"/>
          <p:cNvSpPr txBox="1">
            <a:spLocks noGrp="1"/>
          </p:cNvSpPr>
          <p:nvPr>
            <p:ph type="body" idx="3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9"/>
          <p:cNvSpPr>
            <a:spLocks noGrp="1"/>
          </p:cNvSpPr>
          <p:nvPr>
            <p:ph type="pic" idx="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2" name="Google Shape;82;p9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9"/>
          <p:cNvSpPr>
            <a:spLocks noGrp="1"/>
          </p:cNvSpPr>
          <p:nvPr>
            <p:ph type="pic" idx="8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sp>
      <p:sp>
        <p:nvSpPr>
          <p:cNvPr id="85" name="Google Shape;85;p9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Char char="•"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/>
          <p:nvPr/>
        </p:nvSpPr>
        <p:spPr>
          <a:xfrm>
            <a:off x="0" y="0"/>
            <a:ext cx="2838450" cy="2857958"/>
          </a:xfrm>
          <a:custGeom>
            <a:avLst/>
            <a:gdLst/>
            <a:ahLst/>
            <a:cxnLst/>
            <a:rect l="l" t="t" r="r" b="b"/>
            <a:pathLst>
              <a:path w="2838450" h="2857958" extrusionOk="0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1" y="-1"/>
            <a:ext cx="1970627" cy="1990267"/>
          </a:xfrm>
          <a:custGeom>
            <a:avLst/>
            <a:gdLst/>
            <a:ahLst/>
            <a:cxnLst/>
            <a:rect l="l" t="t" r="r" b="b"/>
            <a:pathLst>
              <a:path w="1970627" h="1990267" extrusionOk="0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1" y="1"/>
            <a:ext cx="1003449" cy="1013015"/>
          </a:xfrm>
          <a:custGeom>
            <a:avLst/>
            <a:gdLst/>
            <a:ahLst/>
            <a:cxnLst/>
            <a:rect l="l" t="t" r="r" b="b"/>
            <a:pathLst>
              <a:path w="1003449" h="1013015" extrusionOk="0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0" descr="preencoded.png"/>
          <p:cNvSpPr/>
          <p:nvPr/>
        </p:nvSpPr>
        <p:spPr>
          <a:xfrm>
            <a:off x="1458332" y="590133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body" idx="2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3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body" idx="4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body" idx="5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body" idx="6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7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body" idx="8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body" idx="9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body" idx="13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None/>
              <a:defRPr sz="15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3" name="Google Shape;103;p10"/>
          <p:cNvCxnSpPr/>
          <p:nvPr/>
        </p:nvCxnSpPr>
        <p:spPr>
          <a:xfrm>
            <a:off x="739398" y="4187681"/>
            <a:ext cx="10812360" cy="0"/>
          </a:xfrm>
          <a:prstGeom prst="straightConnector1">
            <a:avLst/>
          </a:prstGeom>
          <a:noFill/>
          <a:ln w="12700" cap="flat" cmpd="sng">
            <a:solidFill>
              <a:srgbClr val="F1D0D0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621792" y="457200"/>
            <a:ext cx="3200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diagrams/ER.pdf" TargetMode="External"/><Relationship Id="rId5" Type="http://schemas.openxmlformats.org/officeDocument/2006/relationships/hyperlink" Target="diagrams/ER.svg" TargetMode="Externa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diagrams/Use_case.svg" TargetMode="External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ctrTitle"/>
          </p:nvPr>
        </p:nvSpPr>
        <p:spPr>
          <a:xfrm>
            <a:off x="3403092" y="2516211"/>
            <a:ext cx="5385816" cy="122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/>
          <a:p>
            <a:pPr marL="0" lvl="0" indent="0" algn="ctr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GLAMIFY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ctrTitle"/>
          </p:nvPr>
        </p:nvSpPr>
        <p:spPr>
          <a:xfrm>
            <a:off x="202030" y="161256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ADMIN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336F-41B5-C354-448A-E1A3254107BF}"/>
              </a:ext>
            </a:extLst>
          </p:cNvPr>
          <p:cNvSpPr txBox="1"/>
          <p:nvPr/>
        </p:nvSpPr>
        <p:spPr>
          <a:xfrm>
            <a:off x="202030" y="1040369"/>
            <a:ext cx="6115050" cy="4171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Login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stock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product &amp; categories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packages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discounts &amp; offers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orders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payment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cancel order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26B23-8C33-4F9F-5DB9-2985EF1DD9C6}"/>
              </a:ext>
            </a:extLst>
          </p:cNvPr>
          <p:cNvSpPr txBox="1"/>
          <p:nvPr/>
        </p:nvSpPr>
        <p:spPr>
          <a:xfrm>
            <a:off x="202030" y="5211767"/>
            <a:ext cx="6115050" cy="1032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sales return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feedback &amp; rating</a:t>
            </a:r>
          </a:p>
        </p:txBody>
      </p:sp>
    </p:spTree>
    <p:extLst>
      <p:ext uri="{BB962C8B-B14F-4D97-AF65-F5344CB8AC3E}">
        <p14:creationId xmlns:p14="http://schemas.microsoft.com/office/powerpoint/2010/main" val="402115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>
            <a:spLocks noGrp="1"/>
          </p:cNvSpPr>
          <p:nvPr>
            <p:ph type="ctrTitle"/>
          </p:nvPr>
        </p:nvSpPr>
        <p:spPr>
          <a:xfrm>
            <a:off x="202030" y="161256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CUSTOMER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C8336F-41B5-C354-448A-E1A3254107BF}"/>
              </a:ext>
            </a:extLst>
          </p:cNvPr>
          <p:cNvSpPr txBox="1"/>
          <p:nvPr/>
        </p:nvSpPr>
        <p:spPr>
          <a:xfrm>
            <a:off x="202030" y="828768"/>
            <a:ext cx="6115050" cy="5741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Registration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Login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Manage profile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Search &amp; View product &amp; Package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View Offers &amp; Discount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Add to cart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Place order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Make payment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Cancel order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Get Invoice</a:t>
            </a:r>
          </a:p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endParaRPr lang="en-US" sz="2000" dirty="0">
              <a:solidFill>
                <a:schemeClr val="accent6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42A80D-698C-4E3D-84AC-8A33B5413267}"/>
              </a:ext>
            </a:extLst>
          </p:cNvPr>
          <p:cNvSpPr txBox="1"/>
          <p:nvPr/>
        </p:nvSpPr>
        <p:spPr>
          <a:xfrm>
            <a:off x="202030" y="6029232"/>
            <a:ext cx="6115050" cy="508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034" indent="-384029">
              <a:lnSpc>
                <a:spcPct val="150000"/>
              </a:lnSpc>
              <a:spcBef>
                <a:spcPct val="20000"/>
              </a:spcBef>
              <a:buClr>
                <a:schemeClr val="tx1">
                  <a:lumMod val="95000"/>
                </a:schemeClr>
              </a:buClr>
              <a:buSzPct val="80000"/>
              <a:buFont typeface="Wingdings" pitchFamily="2" charset="2"/>
              <a:buChar char="v"/>
              <a:defRPr/>
            </a:pPr>
            <a:r>
              <a:rPr lang="en-US" sz="2000" dirty="0">
                <a:solidFill>
                  <a:schemeClr val="accent6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View &amp; Give feedback and rating</a:t>
            </a:r>
          </a:p>
        </p:txBody>
      </p:sp>
    </p:spTree>
    <p:extLst>
      <p:ext uri="{BB962C8B-B14F-4D97-AF65-F5344CB8AC3E}">
        <p14:creationId xmlns:p14="http://schemas.microsoft.com/office/powerpoint/2010/main" val="173103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CE41683A-F586-FE4F-37FE-F38A82737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6290" y="30449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ENTITY RELATIONSHIP</a:t>
            </a:r>
          </a:p>
        </p:txBody>
      </p:sp>
    </p:spTree>
    <p:extLst>
      <p:ext uri="{BB962C8B-B14F-4D97-AF65-F5344CB8AC3E}">
        <p14:creationId xmlns:p14="http://schemas.microsoft.com/office/powerpoint/2010/main" val="291838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F60BF6B-E2F5-5092-8465-4830D9C13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-4195"/>
            <a:ext cx="12191999" cy="6862195"/>
          </a:xfrm>
          <a:prstGeom prst="rect">
            <a:avLst/>
          </a:prstGeom>
        </p:spPr>
      </p:pic>
      <p:sp>
        <p:nvSpPr>
          <p:cNvPr id="3" name="TextBox 2">
            <a:hlinkClick r:id="rId5" action="ppaction://hlinkfile"/>
            <a:extLst>
              <a:ext uri="{FF2B5EF4-FFF2-40B4-BE49-F238E27FC236}">
                <a16:creationId xmlns:a16="http://schemas.microsoft.com/office/drawing/2014/main" id="{72A5E30A-C37C-7D42-963A-046226DEA096}"/>
              </a:ext>
            </a:extLst>
          </p:cNvPr>
          <p:cNvSpPr txBox="1"/>
          <p:nvPr/>
        </p:nvSpPr>
        <p:spPr>
          <a:xfrm>
            <a:off x="352925" y="6384758"/>
            <a:ext cx="1652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 </a:t>
            </a:r>
            <a:r>
              <a:rPr lang="en-GB" dirty="0">
                <a:hlinkClick r:id="rId6" action="ppaction://hlinkfile"/>
              </a:rPr>
              <a:t>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38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CE41683A-F586-FE4F-37FE-F38A82737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6290" y="30449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53774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F0FD1F0-3773-2E70-8A81-3E80511F0C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872"/>
          <a:stretch/>
        </p:blipFill>
        <p:spPr>
          <a:xfrm>
            <a:off x="2831993" y="22860"/>
            <a:ext cx="6528013" cy="685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673E1-4FFB-31D0-5505-97E6113F3B69}"/>
              </a:ext>
            </a:extLst>
          </p:cNvPr>
          <p:cNvSpPr txBox="1"/>
          <p:nvPr/>
        </p:nvSpPr>
        <p:spPr>
          <a:xfrm>
            <a:off x="481263" y="6336632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5" action="ppaction://hlinkfile"/>
              </a:rPr>
              <a:t>Use case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193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CE41683A-F586-FE4F-37FE-F38A82737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6290" y="30449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ACTIVITY </a:t>
            </a:r>
          </a:p>
        </p:txBody>
      </p:sp>
    </p:spTree>
    <p:extLst>
      <p:ext uri="{BB962C8B-B14F-4D97-AF65-F5344CB8AC3E}">
        <p14:creationId xmlns:p14="http://schemas.microsoft.com/office/powerpoint/2010/main" val="422673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84D744A-7505-2D91-30AF-567FAB6F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15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CE41683A-F586-FE4F-37FE-F38A82737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6290" y="30449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STATE CHART</a:t>
            </a:r>
          </a:p>
        </p:txBody>
      </p:sp>
    </p:spTree>
    <p:extLst>
      <p:ext uri="{BB962C8B-B14F-4D97-AF65-F5344CB8AC3E}">
        <p14:creationId xmlns:p14="http://schemas.microsoft.com/office/powerpoint/2010/main" val="55899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68C2B8-5B21-C543-422D-C8957872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758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 txBox="1">
            <a:spLocks noGrp="1"/>
          </p:cNvSpPr>
          <p:nvPr>
            <p:ph type="title"/>
          </p:nvPr>
        </p:nvSpPr>
        <p:spPr>
          <a:xfrm>
            <a:off x="823880" y="161081"/>
            <a:ext cx="5693664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sz="4400" b="1" dirty="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AGENDA</a:t>
            </a:r>
            <a:endParaRPr sz="4400" b="1" dirty="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42" name="Google Shape;242;p23"/>
          <p:cNvSpPr txBox="1">
            <a:spLocks noGrp="1"/>
          </p:cNvSpPr>
          <p:nvPr>
            <p:ph type="body" idx="1"/>
          </p:nvPr>
        </p:nvSpPr>
        <p:spPr>
          <a:xfrm>
            <a:off x="823880" y="1082276"/>
            <a:ext cx="5693664" cy="3122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Company Overview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About Me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Project </a:t>
            </a:r>
            <a:r>
              <a:rPr lang="en-US" dirty="0">
                <a:solidFill>
                  <a:srgbClr val="1F2C8F"/>
                </a:solidFill>
              </a:rPr>
              <a:t>Definition​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Area Of Focus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Project Platforms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​Technologies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Diagrams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UI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/>
              <a:t>Code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 dirty="0" err="1"/>
              <a:t>MyWork</a:t>
            </a:r>
            <a:r>
              <a:rPr lang="en-US" dirty="0"/>
              <a:t> TimeLine</a:t>
            </a:r>
            <a:endParaRPr dirty="0"/>
          </a:p>
          <a:p>
            <a:pPr marL="34290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04;p31">
            <a:extLst>
              <a:ext uri="{FF2B5EF4-FFF2-40B4-BE49-F238E27FC236}">
                <a16:creationId xmlns:a16="http://schemas.microsoft.com/office/drawing/2014/main" id="{CE41683A-F586-FE4F-37FE-F38A82737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76290" y="30449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SEQUENCE </a:t>
            </a:r>
          </a:p>
        </p:txBody>
      </p:sp>
    </p:spTree>
    <p:extLst>
      <p:ext uri="{BB962C8B-B14F-4D97-AF65-F5344CB8AC3E}">
        <p14:creationId xmlns:p14="http://schemas.microsoft.com/office/powerpoint/2010/main" val="50507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BCCB5E6-14AB-0A47-474F-24C488872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417320"/>
            <a:ext cx="12192000" cy="5440679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6C88050A-A2BB-F9FD-E48B-6FF481B046B7}"/>
              </a:ext>
            </a:extLst>
          </p:cNvPr>
          <p:cNvSpPr/>
          <p:nvPr/>
        </p:nvSpPr>
        <p:spPr>
          <a:xfrm>
            <a:off x="587565" y="434616"/>
            <a:ext cx="2665349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459451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817B8D2-54B7-EAC2-BEB7-4C25898C3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52550"/>
            <a:ext cx="12192000" cy="5505450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2C86EC5-3C24-C131-27B8-8965A1C3C153}"/>
              </a:ext>
            </a:extLst>
          </p:cNvPr>
          <p:cNvSpPr/>
          <p:nvPr/>
        </p:nvSpPr>
        <p:spPr>
          <a:xfrm>
            <a:off x="1209196" y="358817"/>
            <a:ext cx="2665349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1114669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342642" y="623460"/>
            <a:ext cx="71547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Diagrams</a:t>
            </a:r>
            <a:br>
              <a:rPr lang="en-US" dirty="0"/>
            </a:b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A0FA5D4-CAFD-5F87-7E55-90F67E07A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460"/>
            <a:ext cx="12192000" cy="6234540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2159F12-9066-BDEE-6705-F2BC34937FBB}"/>
              </a:ext>
            </a:extLst>
          </p:cNvPr>
          <p:cNvSpPr/>
          <p:nvPr/>
        </p:nvSpPr>
        <p:spPr>
          <a:xfrm>
            <a:off x="497284" y="0"/>
            <a:ext cx="3422732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Manage Product</a:t>
            </a:r>
          </a:p>
        </p:txBody>
      </p:sp>
    </p:spTree>
    <p:extLst>
      <p:ext uri="{BB962C8B-B14F-4D97-AF65-F5344CB8AC3E}">
        <p14:creationId xmlns:p14="http://schemas.microsoft.com/office/powerpoint/2010/main" val="1256393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F9F1D73-B596-0813-6949-EF76E2AFD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49" y="1325880"/>
            <a:ext cx="12172951" cy="5532120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C8D89A43-AFA5-D612-FDD5-90DA2BC30EA0}"/>
              </a:ext>
            </a:extLst>
          </p:cNvPr>
          <p:cNvSpPr/>
          <p:nvPr/>
        </p:nvSpPr>
        <p:spPr>
          <a:xfrm>
            <a:off x="839025" y="297456"/>
            <a:ext cx="2665349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View Items</a:t>
            </a:r>
          </a:p>
        </p:txBody>
      </p:sp>
    </p:spTree>
    <p:extLst>
      <p:ext uri="{BB962C8B-B14F-4D97-AF65-F5344CB8AC3E}">
        <p14:creationId xmlns:p14="http://schemas.microsoft.com/office/powerpoint/2010/main" val="1302079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F5D051E-3C0F-905E-75F0-ABF800647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1074421"/>
            <a:ext cx="12192001" cy="5783580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F87AD76-0C6E-F770-844D-92615C9C70F0}"/>
              </a:ext>
            </a:extLst>
          </p:cNvPr>
          <p:cNvSpPr/>
          <p:nvPr/>
        </p:nvSpPr>
        <p:spPr>
          <a:xfrm>
            <a:off x="340450" y="272918"/>
            <a:ext cx="3159579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Add to cart</a:t>
            </a:r>
          </a:p>
        </p:txBody>
      </p:sp>
    </p:spTree>
    <p:extLst>
      <p:ext uri="{BB962C8B-B14F-4D97-AF65-F5344CB8AC3E}">
        <p14:creationId xmlns:p14="http://schemas.microsoft.com/office/powerpoint/2010/main" val="1490088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342642" y="623460"/>
            <a:ext cx="71547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Diagrams</a:t>
            </a:r>
            <a:br>
              <a:rPr lang="en-US" dirty="0"/>
            </a:b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B1638F7-76E5-13E2-2EB2-5B4F5B404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460"/>
            <a:ext cx="12191999" cy="6234540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0D507870-CD1E-C165-22CB-DBE5CD9F9644}"/>
              </a:ext>
            </a:extLst>
          </p:cNvPr>
          <p:cNvSpPr/>
          <p:nvPr/>
        </p:nvSpPr>
        <p:spPr>
          <a:xfrm>
            <a:off x="342642" y="110276"/>
            <a:ext cx="3159579" cy="513184"/>
          </a:xfrm>
          <a:prstGeom prst="round2Diag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/>
                </a:solidFill>
              </a:rPr>
              <a:t>Place Order</a:t>
            </a:r>
          </a:p>
        </p:txBody>
      </p:sp>
    </p:spTree>
    <p:extLst>
      <p:ext uri="{BB962C8B-B14F-4D97-AF65-F5344CB8AC3E}">
        <p14:creationId xmlns:p14="http://schemas.microsoft.com/office/powerpoint/2010/main" val="45166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4000" dirty="0"/>
              <a:t>UI</a:t>
            </a:r>
            <a:endParaRPr sz="40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62D329A-B408-452A-C2B7-523C6BDDB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33" b="6939"/>
          <a:stretch/>
        </p:blipFill>
        <p:spPr>
          <a:xfrm>
            <a:off x="5342021" y="29070"/>
            <a:ext cx="3801979" cy="68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7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UI</a:t>
            </a:r>
            <a:endParaRPr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F3F5480-99C9-E029-EBF6-69131A056A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2" b="9819"/>
          <a:stretch/>
        </p:blipFill>
        <p:spPr>
          <a:xfrm>
            <a:off x="5598696" y="0"/>
            <a:ext cx="4203032" cy="677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4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UI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4EB84-3E01-55CC-760A-B7DC9D77A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2" b="4795"/>
          <a:stretch/>
        </p:blipFill>
        <p:spPr>
          <a:xfrm>
            <a:off x="5644713" y="0"/>
            <a:ext cx="3338866" cy="68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SAUBHAGYAM</a:t>
            </a:r>
            <a:endParaRPr/>
          </a:p>
        </p:txBody>
      </p:sp>
      <p:pic>
        <p:nvPicPr>
          <p:cNvPr id="248" name="Google Shape;248;p24" descr="A green and yellow logo with University of Oregon in the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7532" y="-302373"/>
            <a:ext cx="2473804" cy="247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UI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C3DC5-B117-A266-16AC-77BBC74D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7" b="4397"/>
          <a:stretch/>
        </p:blipFill>
        <p:spPr>
          <a:xfrm>
            <a:off x="6096000" y="0"/>
            <a:ext cx="3304674" cy="68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UI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3CCAB-0203-6501-3DEA-7D9C22B9FB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8" b="5263"/>
          <a:stretch/>
        </p:blipFill>
        <p:spPr>
          <a:xfrm>
            <a:off x="5828331" y="0"/>
            <a:ext cx="3374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8747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441352" y="0"/>
            <a:ext cx="57026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/>
              <a:t>UI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BCDE6B-DEFA-424A-7E56-532332FC11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83" b="6039"/>
          <a:stretch/>
        </p:blipFill>
        <p:spPr>
          <a:xfrm>
            <a:off x="6096000" y="0"/>
            <a:ext cx="3374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68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449053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Requirements Of code</a:t>
            </a:r>
            <a:endParaRPr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C17D8-0D2E-B6DA-7215-BDB804606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10"/>
          <a:stretch/>
        </p:blipFill>
        <p:spPr>
          <a:xfrm>
            <a:off x="0" y="394705"/>
            <a:ext cx="12192000" cy="64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6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556084" cy="41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Database</a:t>
            </a:r>
            <a:endParaRPr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DC17D8-0D2E-B6DA-7215-BDB804606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5" b="6249"/>
          <a:stretch/>
        </p:blipFill>
        <p:spPr>
          <a:xfrm>
            <a:off x="0" y="417095"/>
            <a:ext cx="12192000" cy="644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5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1812758" cy="41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Main URLS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1EEF8-7EA9-18BA-C2E1-C9C7F9E37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0" y="410747"/>
            <a:ext cx="12192000" cy="6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930316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Authentication App Model</a:t>
            </a: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22B06-6141-904C-53EB-BEFB0EE40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7"/>
          <a:stretch/>
        </p:blipFill>
        <p:spPr>
          <a:xfrm>
            <a:off x="0" y="509337"/>
            <a:ext cx="12192000" cy="64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0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8EB06-57B1-8A8D-B39C-A6642119EE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7"/>
          <a:stretch/>
        </p:blipFill>
        <p:spPr>
          <a:xfrm>
            <a:off x="0" y="426789"/>
            <a:ext cx="12192000" cy="6431211"/>
          </a:xfrm>
          <a:prstGeom prst="rect">
            <a:avLst/>
          </a:prstGeom>
        </p:spPr>
      </p:pic>
      <p:sp>
        <p:nvSpPr>
          <p:cNvPr id="6" name="Google Shape;281;p29">
            <a:extLst>
              <a:ext uri="{FF2B5EF4-FFF2-40B4-BE49-F238E27FC236}">
                <a16:creationId xmlns:a16="http://schemas.microsoft.com/office/drawing/2014/main" id="{5ADABC6F-1D1F-4361-5F0D-CF92A1DDDD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930316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Authentication API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4639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1;p29">
            <a:extLst>
              <a:ext uri="{FF2B5EF4-FFF2-40B4-BE49-F238E27FC236}">
                <a16:creationId xmlns:a16="http://schemas.microsoft.com/office/drawing/2014/main" id="{0A18E2FE-7B40-5A6B-AF73-0BCF79B6161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930316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  <a:defRPr sz="44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Authentication App 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7356AA-CA55-8F1A-E7B2-05B92336C6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0" y="422779"/>
            <a:ext cx="12192000" cy="6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81;p29">
            <a:extLst>
              <a:ext uri="{FF2B5EF4-FFF2-40B4-BE49-F238E27FC236}">
                <a16:creationId xmlns:a16="http://schemas.microsoft.com/office/drawing/2014/main" id="{49BFE19D-DF99-CC0E-6F71-F504480ABF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930316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Authentication App URLS</a:t>
            </a:r>
            <a:endParaRPr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73B1BA-E844-863A-8038-8957FEFD8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0" y="410747"/>
            <a:ext cx="12192000" cy="6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4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3438617" y="210312"/>
            <a:ext cx="71547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COMPANY OVERVIEW</a:t>
            </a:r>
            <a:endParaRPr dirty="0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378624" y="1382450"/>
            <a:ext cx="8813376" cy="3635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>
                <a:sym typeface="EB Garamond"/>
              </a:rPr>
              <a:t>SAUBHAGYAM Web Pvt. </a:t>
            </a:r>
            <a:r>
              <a:rPr lang="en-US" sz="2400">
                <a:sym typeface="EB Garamond"/>
              </a:rPr>
              <a:t>Ltd. </a:t>
            </a:r>
            <a:r>
              <a:rPr lang="en-US" sz="2400" dirty="0">
                <a:sym typeface="EB Garamond"/>
              </a:rPr>
              <a:t>Is An innovative Leading Web Development, mobile Application Development, And Services Providing  based  Company.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</a:pPr>
            <a:endParaRPr sz="800" dirty="0">
              <a:sym typeface="EB Garamond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>
                <a:sym typeface="EB Garamond"/>
              </a:rPr>
              <a:t>That Has The Specialization And expertise In Web Development For various Types Like  Shopify development, Ecommerce Web development,  And Many More.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endParaRPr sz="800" dirty="0"/>
          </a:p>
          <a:p>
            <a:pPr marL="28575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/>
              <a:t>There Are two Branch INDIA And US</a:t>
            </a:r>
            <a:endParaRPr sz="2400" dirty="0"/>
          </a:p>
          <a:p>
            <a:pPr marL="285750" lvl="0" indent="-1333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449053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Models for Order App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DB24C-C6C3-0D93-5278-6388461B6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4"/>
          <a:stretch/>
        </p:blipFill>
        <p:spPr>
          <a:xfrm>
            <a:off x="0" y="442831"/>
            <a:ext cx="12192000" cy="64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5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2181726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Add All Media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C79DC-0A7D-E129-0B5C-FF82E7FAB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43"/>
          <a:stretch/>
        </p:blipFill>
        <p:spPr>
          <a:xfrm>
            <a:off x="0" y="410747"/>
            <a:ext cx="12192000" cy="644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2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2807368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API in master App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3BB27-2240-9682-3F40-CCAC5314C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4"/>
          <a:stretch/>
        </p:blipFill>
        <p:spPr>
          <a:xfrm>
            <a:off x="-1" y="442831"/>
            <a:ext cx="12192000" cy="64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0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2534652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Master App </a:t>
            </a:r>
            <a:r>
              <a:rPr lang="en-US" sz="2000" dirty="0" err="1"/>
              <a:t>Urls</a:t>
            </a:r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95CFA-7478-63F9-73CC-75AD09779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11"/>
          <a:stretch/>
        </p:blipFill>
        <p:spPr>
          <a:xfrm>
            <a:off x="-1" y="442831"/>
            <a:ext cx="12192000" cy="641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" y="0"/>
            <a:ext cx="3240504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/>
              <a:t>Constants Files Code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EACAC-0FC3-AD32-C5EE-3C773C78F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77"/>
          <a:stretch/>
        </p:blipFill>
        <p:spPr>
          <a:xfrm>
            <a:off x="0" y="426789"/>
            <a:ext cx="12192000" cy="643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4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06188A-1AED-09D2-8CC8-36EBE42F7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0" t="22677" r="23421" b="5943"/>
          <a:stretch/>
        </p:blipFill>
        <p:spPr>
          <a:xfrm>
            <a:off x="0" y="0"/>
            <a:ext cx="12191999" cy="6881327"/>
          </a:xfrm>
          <a:prstGeom prst="rect">
            <a:avLst/>
          </a:prstGeom>
        </p:spPr>
      </p:pic>
      <p:sp>
        <p:nvSpPr>
          <p:cNvPr id="22" name="Google Shape;281;p29">
            <a:extLst>
              <a:ext uri="{FF2B5EF4-FFF2-40B4-BE49-F238E27FC236}">
                <a16:creationId xmlns:a16="http://schemas.microsoft.com/office/drawing/2014/main" id="{E25B8816-3C8D-D9C5-1C61-E66A8D1D2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3240504" cy="593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dirty="0" err="1"/>
              <a:t>WorkTimeLine</a:t>
            </a:r>
            <a:r>
              <a:rPr lang="en-US" sz="2000" dirty="0"/>
              <a:t> Chart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471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ctrTitle"/>
          </p:nvPr>
        </p:nvSpPr>
        <p:spPr>
          <a:xfrm>
            <a:off x="1541425" y="3096538"/>
            <a:ext cx="4169664" cy="66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0" lvl="0" indent="0" algn="l" rtl="0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342642" y="623460"/>
            <a:ext cx="71547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ABOUT ME</a:t>
            </a:r>
            <a:endParaRPr/>
          </a:p>
        </p:txBody>
      </p:sp>
      <p:graphicFrame>
        <p:nvGraphicFramePr>
          <p:cNvPr id="262" name="Google Shape;262;p26"/>
          <p:cNvGraphicFramePr/>
          <p:nvPr>
            <p:extLst>
              <p:ext uri="{D42A27DB-BD31-4B8C-83A1-F6EECF244321}">
                <p14:modId xmlns:p14="http://schemas.microsoft.com/office/powerpoint/2010/main" val="673953480"/>
              </p:ext>
            </p:extLst>
          </p:nvPr>
        </p:nvGraphicFramePr>
        <p:xfrm>
          <a:off x="548689" y="1684434"/>
          <a:ext cx="6948701" cy="3762760"/>
        </p:xfrm>
        <a:graphic>
          <a:graphicData uri="http://schemas.openxmlformats.org/drawingml/2006/table">
            <a:tbl>
              <a:tblPr bandRow="1">
                <a:tableStyleId>{18603FDC-E32A-4AB5-989C-0864C3EAD2B8}</a:tableStyleId>
              </a:tblPr>
              <a:tblGrid>
                <a:gridCol w="2651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7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Name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Naman Prakashbhai Doshi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Joining_date</a:t>
                      </a:r>
                      <a:endParaRPr sz="2600" u="none" strike="noStrike" cap="none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04-01-2024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Designation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Python Intern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Mobile_no</a:t>
                      </a:r>
                      <a:endParaRPr sz="2600" u="none" strike="noStrike" cap="none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9624185617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Email</a:t>
                      </a:r>
                      <a:endParaRPr sz="2000" u="none" strike="noStrike" cap="none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namandoshi459@gmail.com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Industry_Mentor</a:t>
                      </a:r>
                      <a:endParaRPr sz="2600" u="none" strike="noStrike" cap="none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Prashant Shastri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Designation</a:t>
                      </a:r>
                      <a:endParaRPr sz="160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Team leader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7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 err="1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Contec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u="none" strike="noStrike" cap="none" dirty="0">
                          <a:latin typeface="EB Garamond" panose="00000500000000000000" pitchFamily="2" charset="0"/>
                          <a:ea typeface="EB Garamond" panose="00000500000000000000" pitchFamily="2" charset="0"/>
                        </a:rPr>
                        <a:t>prashant@saubhagyam.org</a:t>
                      </a:r>
                      <a:endParaRPr sz="1600" dirty="0">
                        <a:latin typeface="EB Garamond" panose="00000500000000000000" pitchFamily="2" charset="0"/>
                        <a:ea typeface="EB Garamond" panose="00000500000000000000" pitchFamily="2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 txBox="1"/>
          <p:nvPr/>
        </p:nvSpPr>
        <p:spPr>
          <a:xfrm>
            <a:off x="5111790" y="491691"/>
            <a:ext cx="5957263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300"/>
              <a:buFont typeface="Arial"/>
              <a:buNone/>
            </a:pPr>
            <a:r>
              <a:rPr lang="en-US" sz="3300" b="1" cap="none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PROJECT DEFINATIONS</a:t>
            </a:r>
            <a:endParaRPr sz="3300" b="1" cap="none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4883248" y="1259787"/>
            <a:ext cx="7308752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Glamify</a:t>
            </a: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 Is A State-of-the-art E-commerce Platform Designed To Revolutionize The Beauty And Wellness Shopping Experience. </a:t>
            </a: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As A Comprehensive Web Application, Ios App, And Android App Project.</a:t>
            </a: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Glamify</a:t>
            </a: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 Focuses On Curating A Diverse And High-quality Selection Of Beauty Products.</a:t>
            </a: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2400"/>
              <a:buFont typeface="Arial"/>
              <a:buChar char="•"/>
            </a:pPr>
            <a:r>
              <a:rPr lang="en-US" sz="2400" dirty="0" err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Glamify</a:t>
            </a: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 Offers Users A Seamless And Intuitive Interface To Explore And Purchase Skincare, Cosmetic, And Wellness Essentials. ​</a:t>
            </a: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>
            <a:spLocks noGrp="1"/>
          </p:cNvSpPr>
          <p:nvPr>
            <p:ph type="title"/>
          </p:nvPr>
        </p:nvSpPr>
        <p:spPr>
          <a:xfrm>
            <a:off x="3986957" y="1010355"/>
            <a:ext cx="8165592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AREAS OF FOCUS</a:t>
            </a:r>
            <a:br>
              <a:rPr lang="en-US" dirty="0"/>
            </a:br>
            <a:endParaRPr dirty="0"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3986957" y="2057286"/>
            <a:ext cx="7876606" cy="425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67DB"/>
              </a:buClr>
              <a:buSzPts val="2000"/>
              <a:buNone/>
            </a:pPr>
            <a:r>
              <a:rPr lang="en-US" sz="2000">
                <a:solidFill>
                  <a:srgbClr val="5767DB"/>
                </a:solidFill>
                <a:latin typeface="EB Garamond"/>
                <a:ea typeface="EB Garamond"/>
                <a:cs typeface="EB Garamond"/>
                <a:sym typeface="EB Garamond"/>
              </a:rPr>
              <a:t>PERSONALIZED BEAUTY SOLUTIONS FOR B2B PARTNERSHIP</a:t>
            </a:r>
            <a:endParaRPr sz="2000">
              <a:solidFill>
                <a:srgbClr val="5767DB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84" name="Google Shape;284;p29"/>
          <p:cNvSpPr txBox="1">
            <a:spLocks noGrp="1"/>
          </p:cNvSpPr>
          <p:nvPr>
            <p:ph type="body" idx="2"/>
          </p:nvPr>
        </p:nvSpPr>
        <p:spPr>
          <a:xfrm>
            <a:off x="3986957" y="2761978"/>
            <a:ext cx="7868230" cy="367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347345" lvl="0" indent="-3473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lang="en-US" sz="2400" dirty="0"/>
              <a:t>Explore opportunities to collaborate with beauty salons, spas, and wellness centers by offering personalized beauty solutions through </a:t>
            </a:r>
            <a:r>
              <a:rPr lang="en-US" sz="2400" dirty="0" err="1"/>
              <a:t>Glamify</a:t>
            </a:r>
            <a:r>
              <a:rPr lang="en-US" sz="2400" dirty="0"/>
              <a:t>. </a:t>
            </a:r>
            <a:endParaRPr sz="2400" dirty="0"/>
          </a:p>
          <a:p>
            <a:pPr marL="347345" lvl="0" indent="-19494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 sz="2400" dirty="0"/>
          </a:p>
          <a:p>
            <a:pPr marL="347345" lvl="0" indent="-34734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</a:pPr>
            <a:r>
              <a:rPr lang="en-US" sz="2400" dirty="0"/>
              <a:t>Provide a B2B platform where these businesses can access a curated selection of beauty and skincare products to enhance their service offerings. 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>
            <a:spLocks noGrp="1"/>
          </p:cNvSpPr>
          <p:nvPr>
            <p:ph type="title"/>
          </p:nvPr>
        </p:nvSpPr>
        <p:spPr>
          <a:xfrm>
            <a:off x="758952" y="946893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/>
              <a:t>PLATFORMS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WEB APPLICATION</a:t>
            </a:r>
            <a:endParaRPr/>
          </a:p>
        </p:txBody>
      </p:sp>
      <p:pic>
        <p:nvPicPr>
          <p:cNvPr id="292" name="Google Shape;292;p30" descr="Internet with solid fill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</p:pic>
      <p:sp>
        <p:nvSpPr>
          <p:cNvPr id="293" name="Google Shape;293;p30"/>
          <p:cNvSpPr txBox="1">
            <a:spLocks noGrp="1"/>
          </p:cNvSpPr>
          <p:nvPr>
            <p:ph type="body" idx="3"/>
          </p:nvPr>
        </p:nvSpPr>
        <p:spPr>
          <a:xfrm>
            <a:off x="992125" y="3950208"/>
            <a:ext cx="2828141" cy="1329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345" lvl="0" indent="-3473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/>
              <a:t>We create web applications for broad accessibility through browsers, enabling universal user reach and streamlined updates.</a:t>
            </a:r>
            <a:endParaRPr/>
          </a:p>
          <a:p>
            <a:pPr marL="347345" lvl="0" indent="-24574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</a:pPr>
            <a:endParaRPr sz="1600"/>
          </a:p>
        </p:txBody>
      </p:sp>
      <p:sp>
        <p:nvSpPr>
          <p:cNvPr id="294" name="Google Shape;294;p30"/>
          <p:cNvSpPr txBox="1">
            <a:spLocks noGrp="1"/>
          </p:cNvSpPr>
          <p:nvPr>
            <p:ph type="body" idx="4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ANDROID APPLICATION</a:t>
            </a:r>
            <a:endParaRPr/>
          </a:p>
        </p:txBody>
      </p:sp>
      <p:pic>
        <p:nvPicPr>
          <p:cNvPr id="295" name="Google Shape;295;p30" descr="Smart Phone with solid fill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96" name="Google Shape;296;p30"/>
          <p:cNvSpPr txBox="1">
            <a:spLocks noGrp="1"/>
          </p:cNvSpPr>
          <p:nvPr>
            <p:ph type="body" idx="6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345" lvl="0" indent="-3473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/>
              <a:t>Android applications provide a dedicated, user-friendly platform, enhancing accessibility and user engagement on mobile devices.</a:t>
            </a:r>
            <a:endParaRPr sz="1600"/>
          </a:p>
        </p:txBody>
      </p:sp>
      <p:sp>
        <p:nvSpPr>
          <p:cNvPr id="297" name="Google Shape;297;p30"/>
          <p:cNvSpPr txBox="1">
            <a:spLocks noGrp="1"/>
          </p:cNvSpPr>
          <p:nvPr>
            <p:ph type="body" idx="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6858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IOS APPLICATION</a:t>
            </a:r>
            <a:endParaRPr/>
          </a:p>
        </p:txBody>
      </p:sp>
      <p:pic>
        <p:nvPicPr>
          <p:cNvPr id="298" name="Google Shape;298;p30" descr="Smart Phone with solid fill"/>
          <p:cNvPicPr preferRelativeResize="0">
            <a:picLocks noGrp="1"/>
          </p:cNvPicPr>
          <p:nvPr>
            <p:ph type="pic" idx="8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</p:pic>
      <p:sp>
        <p:nvSpPr>
          <p:cNvPr id="299" name="Google Shape;299;p30"/>
          <p:cNvSpPr txBox="1">
            <a:spLocks noGrp="1"/>
          </p:cNvSpPr>
          <p:nvPr>
            <p:ph type="body" idx="9"/>
          </p:nvPr>
        </p:nvSpPr>
        <p:spPr>
          <a:xfrm>
            <a:off x="8371332" y="3950208"/>
            <a:ext cx="2871273" cy="220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7345" lvl="0" indent="-34734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•"/>
            </a:pPr>
            <a:r>
              <a:rPr lang="en-US" sz="1600"/>
              <a:t>IOS applications ensure a tailored user experience on Apple devices, capitalizing on the platform's security and performance, enhancing brand visibility and user engagement.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Arial Black"/>
              <a:buNone/>
            </a:pPr>
            <a:r>
              <a:rPr lang="en-US" dirty="0"/>
              <a:t>TECHNOLOGIES</a:t>
            </a:r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FRONT-END</a:t>
            </a:r>
            <a:endParaRPr lang="en-US"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2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BACK-END</a:t>
            </a:r>
            <a:endParaRPr lang="en-US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3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DATABASE</a:t>
            </a:r>
            <a:endParaRPr lang="en-US"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4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HARDWARE</a:t>
            </a:r>
            <a:endParaRPr lang="en-US"/>
          </a:p>
        </p:txBody>
      </p:sp>
      <p:sp>
        <p:nvSpPr>
          <p:cNvPr id="310" name="Google Shape;310;p31"/>
          <p:cNvSpPr txBox="1">
            <a:spLocks noGrp="1"/>
          </p:cNvSpPr>
          <p:nvPr>
            <p:ph type="body" idx="5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SOFTWARE</a:t>
            </a:r>
            <a:endParaRPr lang="en-US"/>
          </a:p>
        </p:txBody>
      </p:sp>
      <p:sp>
        <p:nvSpPr>
          <p:cNvPr id="311" name="Google Shape;311;p31" descr="Timeline marker"/>
          <p:cNvSpPr/>
          <p:nvPr/>
        </p:nvSpPr>
        <p:spPr>
          <a:xfrm rot="-5400000">
            <a:off x="1669440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2" name="Google Shape;312;p31" descr="Timeline marker"/>
          <p:cNvSpPr/>
          <p:nvPr/>
        </p:nvSpPr>
        <p:spPr>
          <a:xfrm rot="-5400000">
            <a:off x="3881150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3" name="Google Shape;313;p31" descr="Timeline marker"/>
          <p:cNvSpPr/>
          <p:nvPr/>
        </p:nvSpPr>
        <p:spPr>
          <a:xfrm rot="-5400000">
            <a:off x="6045016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4" name="Google Shape;314;p31" descr="Timeline marker"/>
          <p:cNvSpPr/>
          <p:nvPr/>
        </p:nvSpPr>
        <p:spPr>
          <a:xfrm rot="-5400000">
            <a:off x="8264631" y="4056839"/>
            <a:ext cx="81643" cy="261257"/>
          </a:xfrm>
          <a:prstGeom prst="rect">
            <a:avLst/>
          </a:prstGeom>
          <a:solidFill>
            <a:srgbClr val="F5CD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5" name="Google Shape;315;p31" descr="Timeline marker"/>
          <p:cNvSpPr/>
          <p:nvPr/>
        </p:nvSpPr>
        <p:spPr>
          <a:xfrm rot="-5400000">
            <a:off x="10475505" y="4056839"/>
            <a:ext cx="81643" cy="2612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6"/>
          </p:nvPr>
        </p:nvSpPr>
        <p:spPr>
          <a:xfrm>
            <a:off x="1131036" y="4745736"/>
            <a:ext cx="1260147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/>
              <a:t>REACTJS</a:t>
            </a:r>
          </a:p>
        </p:txBody>
      </p:sp>
      <p:sp>
        <p:nvSpPr>
          <p:cNvPr id="317" name="Google Shape;317;p31"/>
          <p:cNvSpPr txBox="1">
            <a:spLocks noGrp="1"/>
          </p:cNvSpPr>
          <p:nvPr>
            <p:ph type="body" idx="7"/>
          </p:nvPr>
        </p:nvSpPr>
        <p:spPr>
          <a:xfrm>
            <a:off x="3303477" y="4745736"/>
            <a:ext cx="1260147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/>
              <a:t>PYTHON</a:t>
            </a:r>
            <a:endParaRPr lang="en-US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/>
              <a:t>DJANGO</a:t>
            </a:r>
            <a:endParaRPr lang="en-US"/>
          </a:p>
        </p:txBody>
      </p:sp>
      <p:sp>
        <p:nvSpPr>
          <p:cNvPr id="318" name="Google Shape;318;p31"/>
          <p:cNvSpPr txBox="1">
            <a:spLocks noGrp="1"/>
          </p:cNvSpPr>
          <p:nvPr>
            <p:ph type="body" idx="8"/>
          </p:nvPr>
        </p:nvSpPr>
        <p:spPr>
          <a:xfrm>
            <a:off x="5116484" y="4832001"/>
            <a:ext cx="1993392" cy="565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/>
              <a:t>POSTGRESQL</a:t>
            </a:r>
            <a:endParaRPr lang="en-US"/>
          </a:p>
        </p:txBody>
      </p:sp>
      <p:sp>
        <p:nvSpPr>
          <p:cNvPr id="319" name="Google Shape;319;p31"/>
          <p:cNvSpPr txBox="1">
            <a:spLocks noGrp="1"/>
          </p:cNvSpPr>
          <p:nvPr>
            <p:ph type="body" idx="9"/>
          </p:nvPr>
        </p:nvSpPr>
        <p:spPr>
          <a:xfrm>
            <a:off x="7332057" y="4716982"/>
            <a:ext cx="220905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pt-BR" sz="1800" dirty="0"/>
              <a:t>INTEL CORE I5</a:t>
            </a:r>
            <a:endParaRPr lang="pt-B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pt-BR" sz="1800" dirty="0"/>
              <a:t>RAM 8GB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pt-BR" sz="1800" dirty="0"/>
              <a:t>HARD DISK: 1TB</a:t>
            </a:r>
            <a:endParaRPr lang="pt-B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endParaRPr lang="pt-BR" sz="1800" dirty="0"/>
          </a:p>
        </p:txBody>
      </p:sp>
      <p:sp>
        <p:nvSpPr>
          <p:cNvPr id="320" name="Google Shape;320;p31"/>
          <p:cNvSpPr txBox="1">
            <a:spLocks noGrp="1"/>
          </p:cNvSpPr>
          <p:nvPr>
            <p:ph type="body" idx="13"/>
          </p:nvPr>
        </p:nvSpPr>
        <p:spPr>
          <a:xfrm>
            <a:off x="9691403" y="4716981"/>
            <a:ext cx="2381580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dirty="0"/>
              <a:t>VS CODE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dirty="0"/>
              <a:t>PGADMIN4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</a:pPr>
            <a:r>
              <a:rPr lang="en-US" sz="1800" dirty="0"/>
              <a:t>ANDROID STUDIO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1800"/>
              <a:buChar char="•"/>
            </a:pPr>
            <a:r>
              <a:rPr lang="en-US" sz="1800" dirty="0">
                <a:solidFill>
                  <a:srgbClr val="202C8F"/>
                </a:solidFill>
              </a:rPr>
              <a:t>XCODE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C8F"/>
              </a:buClr>
              <a:buSzPts val="1800"/>
              <a:buChar char="•"/>
            </a:pPr>
            <a:r>
              <a:rPr lang="en-US" sz="1800" dirty="0">
                <a:solidFill>
                  <a:srgbClr val="202C8F"/>
                </a:solidFill>
              </a:rPr>
              <a:t>VISUAL PARADIGM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/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/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250"/>
                            </p:stCondLst>
                            <p:childTnLst>
                              <p:par>
                                <p:cTn id="8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50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462</Words>
  <Application>Microsoft Office PowerPoint</Application>
  <PresentationFormat>Widescreen</PresentationFormat>
  <Paragraphs>132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Black</vt:lpstr>
      <vt:lpstr>Wingdings</vt:lpstr>
      <vt:lpstr>EB Garamond</vt:lpstr>
      <vt:lpstr>Arial</vt:lpstr>
      <vt:lpstr>Office Theme</vt:lpstr>
      <vt:lpstr>GLAMIFY</vt:lpstr>
      <vt:lpstr>AGENDA</vt:lpstr>
      <vt:lpstr>SAUBHAGYAM</vt:lpstr>
      <vt:lpstr>COMPANY OVERVIEW</vt:lpstr>
      <vt:lpstr>ABOUT ME</vt:lpstr>
      <vt:lpstr>PowerPoint Presentation</vt:lpstr>
      <vt:lpstr>AREAS OF FOCUS </vt:lpstr>
      <vt:lpstr>PLATFORMS</vt:lpstr>
      <vt:lpstr>TECHNOLOGIES</vt:lpstr>
      <vt:lpstr>ADMIN</vt:lpstr>
      <vt:lpstr>CUSTOMER</vt:lpstr>
      <vt:lpstr>ENTITY RELATIONSHIP</vt:lpstr>
      <vt:lpstr>PowerPoint Presentation</vt:lpstr>
      <vt:lpstr>USE CASE</vt:lpstr>
      <vt:lpstr>PowerPoint Presentation</vt:lpstr>
      <vt:lpstr>ACTIVITY </vt:lpstr>
      <vt:lpstr>PowerPoint Presentation</vt:lpstr>
      <vt:lpstr>STATE CHART</vt:lpstr>
      <vt:lpstr>PowerPoint Presentation</vt:lpstr>
      <vt:lpstr>SEQUENCE </vt:lpstr>
      <vt:lpstr>PowerPoint Presentation</vt:lpstr>
      <vt:lpstr>PowerPoint Presentation</vt:lpstr>
      <vt:lpstr>Diagrams </vt:lpstr>
      <vt:lpstr>PowerPoint Presentation</vt:lpstr>
      <vt:lpstr>PowerPoint Presentation</vt:lpstr>
      <vt:lpstr>Diagrams </vt:lpstr>
      <vt:lpstr>UI</vt:lpstr>
      <vt:lpstr>UI</vt:lpstr>
      <vt:lpstr>UI</vt:lpstr>
      <vt:lpstr>UI</vt:lpstr>
      <vt:lpstr>UI</vt:lpstr>
      <vt:lpstr>UI</vt:lpstr>
      <vt:lpstr>Requirements Of code</vt:lpstr>
      <vt:lpstr>Database</vt:lpstr>
      <vt:lpstr>Main URLS</vt:lpstr>
      <vt:lpstr>Authentication App Model</vt:lpstr>
      <vt:lpstr>Authentication API</vt:lpstr>
      <vt:lpstr>PowerPoint Presentation</vt:lpstr>
      <vt:lpstr>Authentication App URLS</vt:lpstr>
      <vt:lpstr>Models for Order App</vt:lpstr>
      <vt:lpstr>Add All Media</vt:lpstr>
      <vt:lpstr>API in master App</vt:lpstr>
      <vt:lpstr>Master App Urls</vt:lpstr>
      <vt:lpstr>Constants Files Code</vt:lpstr>
      <vt:lpstr>WorkTimeLine Chart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GLAMIFY</dc:title>
  <dc:creator>Naman</dc:creator>
  <cp:lastModifiedBy>naman doshi</cp:lastModifiedBy>
  <cp:revision>33</cp:revision>
  <dcterms:modified xsi:type="dcterms:W3CDTF">2024-04-12T11:45:29Z</dcterms:modified>
</cp:coreProperties>
</file>